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9" r:id="rId6"/>
    <p:sldId id="272" r:id="rId7"/>
    <p:sldId id="270" r:id="rId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B4C"/>
    <a:srgbClr val="063C3B"/>
    <a:srgbClr val="123431"/>
    <a:srgbClr val="0F1312"/>
    <a:srgbClr val="000F0E"/>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4688" autoAdjust="0"/>
  </p:normalViewPr>
  <p:slideViewPr>
    <p:cSldViewPr snapToGrid="0" snapToObjects="1">
      <p:cViewPr>
        <p:scale>
          <a:sx n="161" d="100"/>
          <a:sy n="161" d="100"/>
        </p:scale>
        <p:origin x="-1800" y="-92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viewProps" Target="viewProps.xml"/><Relationship Id="rId12" Type="http://schemas.openxmlformats.org/officeDocument/2006/relationships/theme" Target="theme/theme1.xml"/><Relationship Id="rId13"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interSettings" Target="printerSettings/printerSettings1.bin"/><Relationship Id="rId10"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AU"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1C21EC-A62D-944E-B8DC-10079DC05B86}" type="datetimeFigureOut">
              <a:rPr lang="en-US" smtClean="0"/>
              <a:t>5/04/16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7780214-5D43-3946-918A-76AF1D50FB06}" type="slidenum">
              <a:rPr lang="en-US" smtClean="0"/>
              <a:t>‹#›</a:t>
            </a:fld>
            <a:endParaRPr lang="en-US"/>
          </a:p>
        </p:txBody>
      </p:sp>
    </p:spTree>
    <p:extLst>
      <p:ext uri="{BB962C8B-B14F-4D97-AF65-F5344CB8AC3E}">
        <p14:creationId xmlns:p14="http://schemas.microsoft.com/office/powerpoint/2010/main" val="198773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1C21EC-A62D-944E-B8DC-10079DC05B86}" type="datetimeFigureOut">
              <a:rPr lang="en-US" smtClean="0"/>
              <a:t>5/04/16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7780214-5D43-3946-918A-76AF1D50FB06}" type="slidenum">
              <a:rPr lang="en-US" smtClean="0"/>
              <a:t>‹#›</a:t>
            </a:fld>
            <a:endParaRPr lang="en-US"/>
          </a:p>
        </p:txBody>
      </p:sp>
    </p:spTree>
    <p:extLst>
      <p:ext uri="{BB962C8B-B14F-4D97-AF65-F5344CB8AC3E}">
        <p14:creationId xmlns:p14="http://schemas.microsoft.com/office/powerpoint/2010/main" val="17385427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1C21EC-A62D-944E-B8DC-10079DC05B86}" type="datetimeFigureOut">
              <a:rPr lang="en-US" smtClean="0"/>
              <a:t>5/04/16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7780214-5D43-3946-918A-76AF1D50FB06}" type="slidenum">
              <a:rPr lang="en-US" smtClean="0"/>
              <a:t>‹#›</a:t>
            </a:fld>
            <a:endParaRPr lang="en-US"/>
          </a:p>
        </p:txBody>
      </p:sp>
    </p:spTree>
    <p:extLst>
      <p:ext uri="{BB962C8B-B14F-4D97-AF65-F5344CB8AC3E}">
        <p14:creationId xmlns:p14="http://schemas.microsoft.com/office/powerpoint/2010/main" val="290997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AU"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1C21EC-A62D-944E-B8DC-10079DC05B86}" type="datetimeFigureOut">
              <a:rPr lang="en-US" smtClean="0"/>
              <a:t>5/04/16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7780214-5D43-3946-918A-76AF1D50FB06}" type="slidenum">
              <a:rPr lang="en-US" smtClean="0"/>
              <a:t>‹#›</a:t>
            </a:fld>
            <a:endParaRPr lang="en-US"/>
          </a:p>
        </p:txBody>
      </p:sp>
    </p:spTree>
    <p:extLst>
      <p:ext uri="{BB962C8B-B14F-4D97-AF65-F5344CB8AC3E}">
        <p14:creationId xmlns:p14="http://schemas.microsoft.com/office/powerpoint/2010/main" val="3624676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AU"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0F1C21EC-A62D-944E-B8DC-10079DC05B86}" type="datetimeFigureOut">
              <a:rPr lang="en-US" smtClean="0"/>
              <a:t>5/04/16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E7780214-5D43-3946-918A-76AF1D50FB06}" type="slidenum">
              <a:rPr lang="en-US" smtClean="0"/>
              <a:t>‹#›</a:t>
            </a:fld>
            <a:endParaRPr lang="en-US"/>
          </a:p>
        </p:txBody>
      </p:sp>
    </p:spTree>
    <p:extLst>
      <p:ext uri="{BB962C8B-B14F-4D97-AF65-F5344CB8AC3E}">
        <p14:creationId xmlns:p14="http://schemas.microsoft.com/office/powerpoint/2010/main" val="2219939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AU"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F1C21EC-A62D-944E-B8DC-10079DC05B86}" type="datetimeFigureOut">
              <a:rPr lang="en-US" smtClean="0"/>
              <a:t>5/04/16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7780214-5D43-3946-918A-76AF1D50FB06}" type="slidenum">
              <a:rPr lang="en-US" smtClean="0"/>
              <a:t>‹#›</a:t>
            </a:fld>
            <a:endParaRPr lang="en-US"/>
          </a:p>
        </p:txBody>
      </p:sp>
    </p:spTree>
    <p:extLst>
      <p:ext uri="{BB962C8B-B14F-4D97-AF65-F5344CB8AC3E}">
        <p14:creationId xmlns:p14="http://schemas.microsoft.com/office/powerpoint/2010/main" val="22232785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AU"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0F1C21EC-A62D-944E-B8DC-10079DC05B86}" type="datetimeFigureOut">
              <a:rPr lang="en-US" smtClean="0"/>
              <a:t>5/04/16</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E7780214-5D43-3946-918A-76AF1D50FB06}" type="slidenum">
              <a:rPr lang="en-US" smtClean="0"/>
              <a:t>‹#›</a:t>
            </a:fld>
            <a:endParaRPr lang="en-US"/>
          </a:p>
        </p:txBody>
      </p:sp>
    </p:spTree>
    <p:extLst>
      <p:ext uri="{BB962C8B-B14F-4D97-AF65-F5344CB8AC3E}">
        <p14:creationId xmlns:p14="http://schemas.microsoft.com/office/powerpoint/2010/main" val="4012968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AU"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0F1C21EC-A62D-944E-B8DC-10079DC05B86}" type="datetimeFigureOut">
              <a:rPr lang="en-US" smtClean="0"/>
              <a:t>5/04/16</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E7780214-5D43-3946-918A-76AF1D50FB06}" type="slidenum">
              <a:rPr lang="en-US" smtClean="0"/>
              <a:t>‹#›</a:t>
            </a:fld>
            <a:endParaRPr lang="en-US"/>
          </a:p>
        </p:txBody>
      </p:sp>
    </p:spTree>
    <p:extLst>
      <p:ext uri="{BB962C8B-B14F-4D97-AF65-F5344CB8AC3E}">
        <p14:creationId xmlns:p14="http://schemas.microsoft.com/office/powerpoint/2010/main" val="729125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0F1C21EC-A62D-944E-B8DC-10079DC05B86}" type="datetimeFigureOut">
              <a:rPr lang="en-US" smtClean="0"/>
              <a:t>5/04/16</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E7780214-5D43-3946-918A-76AF1D50FB06}" type="slidenum">
              <a:rPr lang="en-US" smtClean="0"/>
              <a:t>‹#›</a:t>
            </a:fld>
            <a:endParaRPr lang="en-US"/>
          </a:p>
        </p:txBody>
      </p:sp>
    </p:spTree>
    <p:extLst>
      <p:ext uri="{BB962C8B-B14F-4D97-AF65-F5344CB8AC3E}">
        <p14:creationId xmlns:p14="http://schemas.microsoft.com/office/powerpoint/2010/main" val="288484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AU"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F1C21EC-A62D-944E-B8DC-10079DC05B86}" type="datetimeFigureOut">
              <a:rPr lang="en-US" smtClean="0"/>
              <a:t>5/04/16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7780214-5D43-3946-918A-76AF1D50FB06}" type="slidenum">
              <a:rPr lang="en-US" smtClean="0"/>
              <a:t>‹#›</a:t>
            </a:fld>
            <a:endParaRPr lang="en-US"/>
          </a:p>
        </p:txBody>
      </p:sp>
    </p:spTree>
    <p:extLst>
      <p:ext uri="{BB962C8B-B14F-4D97-AF65-F5344CB8AC3E}">
        <p14:creationId xmlns:p14="http://schemas.microsoft.com/office/powerpoint/2010/main" val="396436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AU"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0F1C21EC-A62D-944E-B8DC-10079DC05B86}" type="datetimeFigureOut">
              <a:rPr lang="en-US" smtClean="0"/>
              <a:t>5/04/16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E7780214-5D43-3946-918A-76AF1D50FB06}" type="slidenum">
              <a:rPr lang="en-US" smtClean="0"/>
              <a:t>‹#›</a:t>
            </a:fld>
            <a:endParaRPr lang="en-US"/>
          </a:p>
        </p:txBody>
      </p:sp>
    </p:spTree>
    <p:extLst>
      <p:ext uri="{BB962C8B-B14F-4D97-AF65-F5344CB8AC3E}">
        <p14:creationId xmlns:p14="http://schemas.microsoft.com/office/powerpoint/2010/main" val="169390853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PPT Green Light BG FA.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9141420" cy="6858000"/>
          </a:xfrm>
          <a:prstGeom prst="rect">
            <a:avLst/>
          </a:prstGeom>
        </p:spPr>
      </p:pic>
    </p:spTree>
    <p:extLst>
      <p:ext uri="{BB962C8B-B14F-4D97-AF65-F5344CB8AC3E}">
        <p14:creationId xmlns:p14="http://schemas.microsoft.com/office/powerpoint/2010/main" val="2840274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1651000"/>
            <a:ext cx="9144000" cy="3550418"/>
          </a:xfrm>
          <a:prstGeom prst="rect">
            <a:avLst/>
          </a:prstGeom>
        </p:spPr>
      </p:pic>
    </p:spTree>
    <p:extLst>
      <p:ext uri="{BB962C8B-B14F-4D97-AF65-F5344CB8AC3E}">
        <p14:creationId xmlns:p14="http://schemas.microsoft.com/office/powerpoint/2010/main" val="286082414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91294" y="585740"/>
            <a:ext cx="7809275" cy="5756553"/>
          </a:xfrm>
        </p:spPr>
        <p:txBody>
          <a:bodyPr anchor="t" anchorCtr="0">
            <a:noAutofit/>
          </a:bodyPr>
          <a:lstStyle/>
          <a:p>
            <a:pPr algn="l"/>
            <a:r>
              <a:rPr lang="en-US" sz="8000" b="1" baseline="30000" dirty="0" smtClean="0">
                <a:solidFill>
                  <a:srgbClr val="004B4C"/>
                </a:solidFill>
                <a:latin typeface="Arial"/>
                <a:cs typeface="Arial"/>
              </a:rPr>
              <a:t>Why do we take notes?</a:t>
            </a:r>
            <a:r>
              <a:rPr lang="en-US" sz="8000" b="1" baseline="30000" dirty="0">
                <a:solidFill>
                  <a:srgbClr val="004B4C"/>
                </a:solidFill>
                <a:latin typeface="Arial"/>
                <a:cs typeface="Arial"/>
              </a:rPr>
              <a:t/>
            </a:r>
            <a:br>
              <a:rPr lang="en-US" sz="8000" b="1" baseline="30000" dirty="0">
                <a:solidFill>
                  <a:srgbClr val="004B4C"/>
                </a:solidFill>
                <a:latin typeface="Arial"/>
                <a:cs typeface="Arial"/>
              </a:rPr>
            </a:br>
            <a:r>
              <a:rPr lang="en-US" sz="6000" b="1" baseline="30000" dirty="0">
                <a:solidFill>
                  <a:srgbClr val="004B4C"/>
                </a:solidFill>
                <a:latin typeface="Arial"/>
                <a:cs typeface="Arial"/>
              </a:rPr>
              <a:t>To find information on a topic.</a:t>
            </a:r>
          </a:p>
        </p:txBody>
      </p:sp>
      <p:pic>
        <p:nvPicPr>
          <p:cNvPr id="2" name="Picture 1"/>
          <p:cNvPicPr>
            <a:picLocks noChangeAspect="1"/>
          </p:cNvPicPr>
          <p:nvPr/>
        </p:nvPicPr>
        <p:blipFill>
          <a:blip r:embed="rId2"/>
          <a:stretch>
            <a:fillRect/>
          </a:stretch>
        </p:blipFill>
        <p:spPr>
          <a:xfrm>
            <a:off x="1974877" y="2106210"/>
            <a:ext cx="4563218" cy="3737260"/>
          </a:xfrm>
          <a:prstGeom prst="rect">
            <a:avLst/>
          </a:prstGeom>
        </p:spPr>
      </p:pic>
    </p:spTree>
    <p:extLst>
      <p:ext uri="{BB962C8B-B14F-4D97-AF65-F5344CB8AC3E}">
        <p14:creationId xmlns:p14="http://schemas.microsoft.com/office/powerpoint/2010/main" val="123871820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91294" y="585741"/>
            <a:ext cx="7809275" cy="826287"/>
          </a:xfrm>
        </p:spPr>
        <p:txBody>
          <a:bodyPr anchor="t" anchorCtr="0">
            <a:noAutofit/>
          </a:bodyPr>
          <a:lstStyle/>
          <a:p>
            <a:pPr algn="l"/>
            <a:r>
              <a:rPr lang="en-US" sz="8000" b="1" baseline="30000" dirty="0">
                <a:solidFill>
                  <a:srgbClr val="004B4C"/>
                </a:solidFill>
                <a:latin typeface="Arial"/>
                <a:cs typeface="Arial"/>
              </a:rPr>
              <a:t>How do we take notes?</a:t>
            </a:r>
            <a:endParaRPr lang="en-US" sz="8000" b="1" baseline="30000" dirty="0" smtClean="0">
              <a:solidFill>
                <a:srgbClr val="004B4C"/>
              </a:solidFill>
              <a:latin typeface="Arial"/>
              <a:cs typeface="Arial"/>
            </a:endParaRPr>
          </a:p>
        </p:txBody>
      </p:sp>
      <p:sp>
        <p:nvSpPr>
          <p:cNvPr id="8" name="Content Placeholder 2"/>
          <p:cNvSpPr>
            <a:spLocks noGrp="1"/>
          </p:cNvSpPr>
          <p:nvPr>
            <p:ph idx="1"/>
          </p:nvPr>
        </p:nvSpPr>
        <p:spPr>
          <a:xfrm>
            <a:off x="591294" y="1309479"/>
            <a:ext cx="8095506" cy="4709390"/>
          </a:xfrm>
        </p:spPr>
        <p:txBody>
          <a:bodyPr>
            <a:normAutofit/>
          </a:bodyPr>
          <a:lstStyle/>
          <a:p>
            <a:pPr marL="457200" indent="-457200">
              <a:spcBef>
                <a:spcPts val="0"/>
              </a:spcBef>
              <a:spcAft>
                <a:spcPts val="1800"/>
              </a:spcAft>
              <a:buFont typeface="+mj-lt"/>
              <a:buAutoNum type="arabicPeriod"/>
            </a:pPr>
            <a:r>
              <a:rPr lang="en-US" sz="2400" b="1" dirty="0" smtClean="0">
                <a:solidFill>
                  <a:srgbClr val="004B4C"/>
                </a:solidFill>
                <a:latin typeface="Arial"/>
                <a:cs typeface="Arial"/>
              </a:rPr>
              <a:t>Look </a:t>
            </a:r>
            <a:r>
              <a:rPr lang="en-US" sz="2400" b="1" dirty="0">
                <a:solidFill>
                  <a:srgbClr val="004B4C"/>
                </a:solidFill>
                <a:latin typeface="Arial"/>
                <a:cs typeface="Arial"/>
              </a:rPr>
              <a:t>in the contents or index pages for the topic. The contents tells us general information and the index more specific information.</a:t>
            </a:r>
          </a:p>
          <a:p>
            <a:pPr marL="457200" indent="-457200">
              <a:spcBef>
                <a:spcPts val="0"/>
              </a:spcBef>
              <a:spcAft>
                <a:spcPts val="1800"/>
              </a:spcAft>
              <a:buFont typeface="+mj-lt"/>
              <a:buAutoNum type="arabicPeriod"/>
            </a:pPr>
            <a:r>
              <a:rPr lang="en-US" sz="2400" b="1" dirty="0">
                <a:solidFill>
                  <a:srgbClr val="004B4C"/>
                </a:solidFill>
                <a:latin typeface="Arial"/>
                <a:cs typeface="Arial"/>
              </a:rPr>
              <a:t>Look for key facts. Only read the parts of the text that contain the information you need. You don’t need to read all the </a:t>
            </a:r>
            <a:r>
              <a:rPr lang="en-US" sz="2400" b="1" dirty="0" smtClean="0">
                <a:solidFill>
                  <a:srgbClr val="004B4C"/>
                </a:solidFill>
                <a:latin typeface="Arial"/>
                <a:cs typeface="Arial"/>
              </a:rPr>
              <a:t>words.</a:t>
            </a:r>
            <a:endParaRPr lang="en-US" sz="2400" b="1" dirty="0" smtClean="0">
              <a:solidFill>
                <a:srgbClr val="004B4C"/>
              </a:solidFill>
              <a:latin typeface="Arial"/>
              <a:cs typeface="Arial"/>
            </a:endParaRPr>
          </a:p>
        </p:txBody>
      </p:sp>
    </p:spTree>
    <p:extLst>
      <p:ext uri="{BB962C8B-B14F-4D97-AF65-F5344CB8AC3E}">
        <p14:creationId xmlns:p14="http://schemas.microsoft.com/office/powerpoint/2010/main" val="138025381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91294" y="585741"/>
            <a:ext cx="8495519" cy="913060"/>
          </a:xfrm>
        </p:spPr>
        <p:txBody>
          <a:bodyPr anchor="t" anchorCtr="0">
            <a:noAutofit/>
          </a:bodyPr>
          <a:lstStyle/>
          <a:p>
            <a:pPr algn="l"/>
            <a:r>
              <a:rPr lang="en-US" sz="8000" b="1" baseline="30000" dirty="0">
                <a:solidFill>
                  <a:srgbClr val="004B4C"/>
                </a:solidFill>
                <a:latin typeface="Arial"/>
                <a:cs typeface="Arial"/>
              </a:rPr>
              <a:t>How do we take notes?</a:t>
            </a:r>
            <a:endParaRPr lang="en-US" sz="8000" b="1" baseline="30000" dirty="0">
              <a:solidFill>
                <a:srgbClr val="004B4C"/>
              </a:solidFill>
              <a:latin typeface="Arial"/>
              <a:cs typeface="Arial"/>
            </a:endParaRPr>
          </a:p>
        </p:txBody>
      </p:sp>
      <p:sp>
        <p:nvSpPr>
          <p:cNvPr id="6" name="Content Placeholder 2"/>
          <p:cNvSpPr>
            <a:spLocks noGrp="1"/>
          </p:cNvSpPr>
          <p:nvPr>
            <p:ph idx="1"/>
          </p:nvPr>
        </p:nvSpPr>
        <p:spPr>
          <a:xfrm>
            <a:off x="591294" y="1309479"/>
            <a:ext cx="8095506" cy="4709390"/>
          </a:xfrm>
        </p:spPr>
        <p:txBody>
          <a:bodyPr>
            <a:normAutofit/>
          </a:bodyPr>
          <a:lstStyle/>
          <a:p>
            <a:pPr marL="457200" indent="-457200">
              <a:spcBef>
                <a:spcPts val="0"/>
              </a:spcBef>
              <a:spcAft>
                <a:spcPts val="1800"/>
              </a:spcAft>
              <a:buFont typeface="+mj-lt"/>
              <a:buAutoNum type="arabicPeriod" startAt="3"/>
            </a:pPr>
            <a:r>
              <a:rPr lang="en-US" sz="2400" b="1" dirty="0">
                <a:solidFill>
                  <a:srgbClr val="004B4C"/>
                </a:solidFill>
                <a:latin typeface="Arial"/>
                <a:cs typeface="Arial"/>
              </a:rPr>
              <a:t>Write down the key facts. You don’t need to write down all the words, just the key facts. You do not need to write in full sentences.</a:t>
            </a:r>
          </a:p>
          <a:p>
            <a:pPr marL="457200" indent="-457200">
              <a:spcBef>
                <a:spcPts val="0"/>
              </a:spcBef>
              <a:spcAft>
                <a:spcPts val="1800"/>
              </a:spcAft>
              <a:buFont typeface="+mj-lt"/>
              <a:buAutoNum type="arabicPeriod" startAt="3"/>
            </a:pPr>
            <a:r>
              <a:rPr lang="en-US" sz="2400" b="1" dirty="0">
                <a:solidFill>
                  <a:srgbClr val="004B4C"/>
                </a:solidFill>
                <a:latin typeface="Arial"/>
                <a:cs typeface="Arial"/>
              </a:rPr>
              <a:t>Use shortened words. These are called abbreviations. For example, instead of writing information, you could write info. It makes note taking quicker. You can make up your own abbreviations too!</a:t>
            </a:r>
            <a:endParaRPr lang="en-US" sz="2400" b="1" dirty="0" smtClean="0">
              <a:solidFill>
                <a:srgbClr val="004B4C"/>
              </a:solidFill>
              <a:latin typeface="Arial"/>
              <a:cs typeface="Arial"/>
            </a:endParaRPr>
          </a:p>
        </p:txBody>
      </p:sp>
    </p:spTree>
    <p:extLst>
      <p:ext uri="{BB962C8B-B14F-4D97-AF65-F5344CB8AC3E}">
        <p14:creationId xmlns:p14="http://schemas.microsoft.com/office/powerpoint/2010/main" val="7781066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p:tgtEl>
                                          <p:spTgt spid="6">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6">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6">
                                            <p:txEl>
                                              <p:pRg st="1" end="1"/>
                                            </p:txEl>
                                          </p:spTgt>
                                        </p:tgtEl>
                                        <p:attrNameLst>
                                          <p:attrName>style.visibility</p:attrName>
                                        </p:attrNameLst>
                                      </p:cBhvr>
                                      <p:to>
                                        <p:strVal val="visible"/>
                                      </p:to>
                                    </p:set>
                                    <p:anim calcmode="lin" valueType="num">
                                      <p:cBhvr additive="base">
                                        <p:cTn id="13" dur="500"/>
                                        <p:tgtEl>
                                          <p:spTgt spid="6">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91295" y="585741"/>
            <a:ext cx="8321986" cy="2616960"/>
          </a:xfrm>
        </p:spPr>
        <p:txBody>
          <a:bodyPr anchor="t" anchorCtr="0">
            <a:noAutofit/>
          </a:bodyPr>
          <a:lstStyle/>
          <a:p>
            <a:pPr algn="l"/>
            <a:r>
              <a:rPr lang="en-US" sz="6000" b="1" baseline="30000" dirty="0">
                <a:solidFill>
                  <a:srgbClr val="004B4C"/>
                </a:solidFill>
                <a:latin typeface="Arial"/>
                <a:cs typeface="Arial"/>
              </a:rPr>
              <a:t>Read the following text. What are the key ideas? Write your notes on the board or in your book.</a:t>
            </a:r>
            <a:endParaRPr lang="en-US" sz="6000" b="1" baseline="30000" dirty="0" smtClean="0">
              <a:solidFill>
                <a:srgbClr val="004B4C"/>
              </a:solidFill>
              <a:latin typeface="Arial"/>
              <a:cs typeface="Arial"/>
            </a:endParaRPr>
          </a:p>
        </p:txBody>
      </p:sp>
      <p:sp>
        <p:nvSpPr>
          <p:cNvPr id="8" name="Content Placeholder 2"/>
          <p:cNvSpPr>
            <a:spLocks noGrp="1"/>
          </p:cNvSpPr>
          <p:nvPr>
            <p:ph idx="1"/>
          </p:nvPr>
        </p:nvSpPr>
        <p:spPr>
          <a:xfrm>
            <a:off x="591294" y="2461188"/>
            <a:ext cx="7848715" cy="3612899"/>
          </a:xfrm>
        </p:spPr>
        <p:txBody>
          <a:bodyPr numCol="1">
            <a:normAutofit/>
          </a:bodyPr>
          <a:lstStyle/>
          <a:p>
            <a:pPr marL="0" indent="0">
              <a:spcBef>
                <a:spcPts val="0"/>
              </a:spcBef>
              <a:spcAft>
                <a:spcPts val="1800"/>
              </a:spcAft>
              <a:buNone/>
            </a:pPr>
            <a:r>
              <a:rPr lang="en-US" sz="2400" b="1" dirty="0">
                <a:solidFill>
                  <a:srgbClr val="004B4C"/>
                </a:solidFill>
                <a:latin typeface="Arial"/>
                <a:cs typeface="Arial"/>
              </a:rPr>
              <a:t>Cairns is a large city located in Far North Queensland. As it is quite close t</a:t>
            </a:r>
            <a:r>
              <a:rPr lang="en-US" sz="2400" b="1" dirty="0" smtClean="0">
                <a:solidFill>
                  <a:srgbClr val="004B4C"/>
                </a:solidFill>
                <a:latin typeface="Arial"/>
                <a:cs typeface="Arial"/>
              </a:rPr>
              <a:t>o </a:t>
            </a:r>
            <a:r>
              <a:rPr lang="en-US" sz="2400" b="1" dirty="0">
                <a:solidFill>
                  <a:srgbClr val="004B4C"/>
                </a:solidFill>
                <a:latin typeface="Arial"/>
                <a:cs typeface="Arial"/>
              </a:rPr>
              <a:t>the equator it is very tropical. This means it is often humid and in the summer months can be very stormy. During the winter months the daytime temperature is about 30 degrees and at night the temperature stays around 20 degrees. Because Cairns is so humid the vegetation is very tropical. </a:t>
            </a:r>
            <a:endParaRPr lang="en-US" sz="2400" b="1" dirty="0">
              <a:solidFill>
                <a:srgbClr val="004B4C"/>
              </a:solidFill>
              <a:latin typeface="Arial"/>
              <a:cs typeface="Arial"/>
            </a:endParaRPr>
          </a:p>
        </p:txBody>
      </p:sp>
    </p:spTree>
    <p:extLst>
      <p:ext uri="{BB962C8B-B14F-4D97-AF65-F5344CB8AC3E}">
        <p14:creationId xmlns:p14="http://schemas.microsoft.com/office/powerpoint/2010/main" val="14464046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91295" y="585741"/>
            <a:ext cx="8321986" cy="1386365"/>
          </a:xfrm>
        </p:spPr>
        <p:txBody>
          <a:bodyPr anchor="t" anchorCtr="0">
            <a:noAutofit/>
          </a:bodyPr>
          <a:lstStyle/>
          <a:p>
            <a:pPr algn="l"/>
            <a:r>
              <a:rPr lang="en-US" sz="6000" b="1" baseline="30000" dirty="0">
                <a:solidFill>
                  <a:srgbClr val="004B4C"/>
                </a:solidFill>
                <a:latin typeface="Arial"/>
                <a:cs typeface="Arial"/>
              </a:rPr>
              <a:t>Underlining the key ideas helps you to take notes</a:t>
            </a:r>
            <a:r>
              <a:rPr lang="en-US" sz="6000" b="1" baseline="30000" dirty="0" smtClean="0">
                <a:solidFill>
                  <a:srgbClr val="004B4C"/>
                </a:solidFill>
                <a:latin typeface="Arial"/>
                <a:cs typeface="Arial"/>
              </a:rPr>
              <a:t>.</a:t>
            </a:r>
            <a:endParaRPr lang="en-US" sz="6000" b="1" baseline="30000" dirty="0" smtClean="0">
              <a:solidFill>
                <a:srgbClr val="004B4C"/>
              </a:solidFill>
              <a:latin typeface="Arial"/>
              <a:cs typeface="Arial"/>
            </a:endParaRPr>
          </a:p>
        </p:txBody>
      </p:sp>
      <p:sp>
        <p:nvSpPr>
          <p:cNvPr id="8" name="Content Placeholder 2"/>
          <p:cNvSpPr>
            <a:spLocks noGrp="1"/>
          </p:cNvSpPr>
          <p:nvPr>
            <p:ph idx="1"/>
          </p:nvPr>
        </p:nvSpPr>
        <p:spPr>
          <a:xfrm>
            <a:off x="591294" y="2050990"/>
            <a:ext cx="7848715" cy="3612899"/>
          </a:xfrm>
        </p:spPr>
        <p:txBody>
          <a:bodyPr numCol="1">
            <a:normAutofit/>
          </a:bodyPr>
          <a:lstStyle/>
          <a:p>
            <a:pPr marL="0" indent="0">
              <a:spcBef>
                <a:spcPts val="0"/>
              </a:spcBef>
              <a:spcAft>
                <a:spcPts val="1800"/>
              </a:spcAft>
              <a:buNone/>
            </a:pPr>
            <a:r>
              <a:rPr lang="en-US" sz="2400" b="1" u="sng" dirty="0">
                <a:solidFill>
                  <a:srgbClr val="004B4C"/>
                </a:solidFill>
                <a:latin typeface="Arial"/>
                <a:cs typeface="Arial"/>
              </a:rPr>
              <a:t>Cairns</a:t>
            </a:r>
            <a:r>
              <a:rPr lang="en-US" sz="2400" b="1" dirty="0">
                <a:solidFill>
                  <a:srgbClr val="004B4C"/>
                </a:solidFill>
                <a:latin typeface="Arial"/>
                <a:cs typeface="Arial"/>
              </a:rPr>
              <a:t> is a </a:t>
            </a:r>
            <a:r>
              <a:rPr lang="en-US" sz="2400" b="1" u="sng" dirty="0">
                <a:solidFill>
                  <a:srgbClr val="004B4C"/>
                </a:solidFill>
                <a:latin typeface="Arial"/>
                <a:cs typeface="Arial"/>
              </a:rPr>
              <a:t>large city </a:t>
            </a:r>
            <a:r>
              <a:rPr lang="en-US" sz="2400" b="1" dirty="0">
                <a:solidFill>
                  <a:srgbClr val="004B4C"/>
                </a:solidFill>
                <a:latin typeface="Arial"/>
                <a:cs typeface="Arial"/>
              </a:rPr>
              <a:t>located in </a:t>
            </a:r>
            <a:r>
              <a:rPr lang="en-US" sz="2400" b="1" u="sng" dirty="0">
                <a:solidFill>
                  <a:srgbClr val="004B4C"/>
                </a:solidFill>
                <a:latin typeface="Arial"/>
                <a:cs typeface="Arial"/>
              </a:rPr>
              <a:t>Far North Queensland</a:t>
            </a:r>
            <a:r>
              <a:rPr lang="en-US" sz="2400" b="1" dirty="0">
                <a:solidFill>
                  <a:srgbClr val="004B4C"/>
                </a:solidFill>
                <a:latin typeface="Arial"/>
                <a:cs typeface="Arial"/>
              </a:rPr>
              <a:t>. As it is quite close  to the </a:t>
            </a:r>
            <a:r>
              <a:rPr lang="en-US" sz="2400" b="1" u="sng" dirty="0">
                <a:solidFill>
                  <a:srgbClr val="004B4C"/>
                </a:solidFill>
                <a:latin typeface="Arial"/>
                <a:cs typeface="Arial"/>
              </a:rPr>
              <a:t>equator</a:t>
            </a:r>
            <a:r>
              <a:rPr lang="en-US" sz="2400" b="1" dirty="0">
                <a:solidFill>
                  <a:srgbClr val="004B4C"/>
                </a:solidFill>
                <a:latin typeface="Arial"/>
                <a:cs typeface="Arial"/>
              </a:rPr>
              <a:t> it is very </a:t>
            </a:r>
            <a:r>
              <a:rPr lang="en-US" sz="2400" b="1" u="sng" dirty="0">
                <a:solidFill>
                  <a:srgbClr val="004B4C"/>
                </a:solidFill>
                <a:latin typeface="Arial"/>
                <a:cs typeface="Arial"/>
              </a:rPr>
              <a:t>tropical</a:t>
            </a:r>
            <a:r>
              <a:rPr lang="en-US" sz="2400" b="1" dirty="0">
                <a:solidFill>
                  <a:srgbClr val="004B4C"/>
                </a:solidFill>
                <a:latin typeface="Arial"/>
                <a:cs typeface="Arial"/>
              </a:rPr>
              <a:t>. This means it is often humid and in the </a:t>
            </a:r>
            <a:r>
              <a:rPr lang="en-US" sz="2400" b="1" u="sng" dirty="0">
                <a:solidFill>
                  <a:srgbClr val="004B4C"/>
                </a:solidFill>
                <a:latin typeface="Arial"/>
                <a:cs typeface="Arial"/>
              </a:rPr>
              <a:t>summer months </a:t>
            </a:r>
            <a:r>
              <a:rPr lang="en-US" sz="2400" b="1" dirty="0">
                <a:solidFill>
                  <a:srgbClr val="004B4C"/>
                </a:solidFill>
                <a:latin typeface="Arial"/>
                <a:cs typeface="Arial"/>
              </a:rPr>
              <a:t>can be very </a:t>
            </a:r>
            <a:r>
              <a:rPr lang="en-US" sz="2400" b="1" u="sng" dirty="0">
                <a:solidFill>
                  <a:srgbClr val="004B4C"/>
                </a:solidFill>
                <a:latin typeface="Arial"/>
                <a:cs typeface="Arial"/>
              </a:rPr>
              <a:t>stormy</a:t>
            </a:r>
            <a:r>
              <a:rPr lang="en-US" sz="2400" b="1" dirty="0">
                <a:solidFill>
                  <a:srgbClr val="004B4C"/>
                </a:solidFill>
                <a:latin typeface="Arial"/>
                <a:cs typeface="Arial"/>
              </a:rPr>
              <a:t>. During the winter months the </a:t>
            </a:r>
            <a:r>
              <a:rPr lang="en-US" sz="2400" b="1" u="sng" dirty="0">
                <a:solidFill>
                  <a:srgbClr val="004B4C"/>
                </a:solidFill>
                <a:latin typeface="Arial"/>
                <a:cs typeface="Arial"/>
              </a:rPr>
              <a:t>daytime temperature</a:t>
            </a:r>
            <a:r>
              <a:rPr lang="en-US" sz="2400" b="1" dirty="0">
                <a:solidFill>
                  <a:srgbClr val="004B4C"/>
                </a:solidFill>
                <a:latin typeface="Arial"/>
                <a:cs typeface="Arial"/>
              </a:rPr>
              <a:t> is about 30 </a:t>
            </a:r>
            <a:r>
              <a:rPr lang="en-US" sz="2400" b="1" u="sng" dirty="0">
                <a:solidFill>
                  <a:srgbClr val="004B4C"/>
                </a:solidFill>
                <a:latin typeface="Arial"/>
                <a:cs typeface="Arial"/>
              </a:rPr>
              <a:t>degrees</a:t>
            </a:r>
            <a:r>
              <a:rPr lang="en-US" sz="2400" b="1" dirty="0">
                <a:solidFill>
                  <a:srgbClr val="004B4C"/>
                </a:solidFill>
                <a:latin typeface="Arial"/>
                <a:cs typeface="Arial"/>
              </a:rPr>
              <a:t> and at </a:t>
            </a:r>
            <a:r>
              <a:rPr lang="en-US" sz="2400" b="1" u="sng" dirty="0">
                <a:solidFill>
                  <a:srgbClr val="004B4C"/>
                </a:solidFill>
                <a:latin typeface="Arial"/>
                <a:cs typeface="Arial"/>
              </a:rPr>
              <a:t>night</a:t>
            </a:r>
            <a:r>
              <a:rPr lang="en-US" sz="2400" b="1" dirty="0">
                <a:solidFill>
                  <a:srgbClr val="004B4C"/>
                </a:solidFill>
                <a:latin typeface="Arial"/>
                <a:cs typeface="Arial"/>
              </a:rPr>
              <a:t> the </a:t>
            </a:r>
            <a:r>
              <a:rPr lang="en-US" sz="2400" b="1" u="sng" dirty="0">
                <a:solidFill>
                  <a:srgbClr val="004B4C"/>
                </a:solidFill>
                <a:latin typeface="Arial"/>
                <a:cs typeface="Arial"/>
              </a:rPr>
              <a:t>temperature</a:t>
            </a:r>
            <a:r>
              <a:rPr lang="en-US" sz="2400" b="1" dirty="0">
                <a:solidFill>
                  <a:srgbClr val="004B4C"/>
                </a:solidFill>
                <a:latin typeface="Arial"/>
                <a:cs typeface="Arial"/>
              </a:rPr>
              <a:t> stays around </a:t>
            </a:r>
            <a:r>
              <a:rPr lang="en-US" sz="2400" b="1" u="sng" dirty="0">
                <a:solidFill>
                  <a:srgbClr val="004B4C"/>
                </a:solidFill>
                <a:latin typeface="Arial"/>
                <a:cs typeface="Arial"/>
              </a:rPr>
              <a:t>20 degrees</a:t>
            </a:r>
            <a:r>
              <a:rPr lang="en-US" sz="2400" b="1" dirty="0">
                <a:solidFill>
                  <a:srgbClr val="004B4C"/>
                </a:solidFill>
                <a:latin typeface="Arial"/>
                <a:cs typeface="Arial"/>
              </a:rPr>
              <a:t>. Because Cairns is so humid the </a:t>
            </a:r>
            <a:r>
              <a:rPr lang="en-US" sz="2400" b="1" u="sng" dirty="0">
                <a:solidFill>
                  <a:srgbClr val="004B4C"/>
                </a:solidFill>
                <a:latin typeface="Arial"/>
                <a:cs typeface="Arial"/>
              </a:rPr>
              <a:t>vegetation</a:t>
            </a:r>
            <a:r>
              <a:rPr lang="en-US" sz="2400" b="1" dirty="0">
                <a:solidFill>
                  <a:srgbClr val="004B4C"/>
                </a:solidFill>
                <a:latin typeface="Arial"/>
                <a:cs typeface="Arial"/>
              </a:rPr>
              <a:t> is very </a:t>
            </a:r>
            <a:r>
              <a:rPr lang="en-US" sz="2400" b="1" u="sng" dirty="0">
                <a:solidFill>
                  <a:srgbClr val="004B4C"/>
                </a:solidFill>
                <a:latin typeface="Arial"/>
                <a:cs typeface="Arial"/>
              </a:rPr>
              <a:t>tropical</a:t>
            </a:r>
            <a:r>
              <a:rPr lang="en-US" sz="2400" b="1" dirty="0">
                <a:solidFill>
                  <a:srgbClr val="004B4C"/>
                </a:solidFill>
                <a:latin typeface="Arial"/>
                <a:cs typeface="Arial"/>
              </a:rPr>
              <a:t>. </a:t>
            </a:r>
            <a:endParaRPr lang="en-US" sz="2400" b="1" dirty="0">
              <a:solidFill>
                <a:srgbClr val="004B4C"/>
              </a:solidFill>
              <a:latin typeface="Arial"/>
              <a:cs typeface="Arial"/>
            </a:endParaRPr>
          </a:p>
        </p:txBody>
      </p:sp>
    </p:spTree>
    <p:extLst>
      <p:ext uri="{BB962C8B-B14F-4D97-AF65-F5344CB8AC3E}">
        <p14:creationId xmlns:p14="http://schemas.microsoft.com/office/powerpoint/2010/main" val="3361433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idx="1"/>
          </p:nvPr>
        </p:nvSpPr>
        <p:spPr>
          <a:xfrm>
            <a:off x="591294" y="646851"/>
            <a:ext cx="8095506" cy="5458790"/>
          </a:xfrm>
        </p:spPr>
        <p:txBody>
          <a:bodyPr numCol="2">
            <a:normAutofit/>
          </a:bodyPr>
          <a:lstStyle/>
          <a:p>
            <a:pPr marL="0" indent="0">
              <a:lnSpc>
                <a:spcPct val="80000"/>
              </a:lnSpc>
              <a:spcBef>
                <a:spcPts val="0"/>
              </a:spcBef>
              <a:spcAft>
                <a:spcPts val="1800"/>
              </a:spcAft>
              <a:buNone/>
            </a:pPr>
            <a:r>
              <a:rPr lang="en-US" sz="2400" b="1" dirty="0">
                <a:solidFill>
                  <a:srgbClr val="004B4C"/>
                </a:solidFill>
                <a:latin typeface="Arial"/>
                <a:cs typeface="Arial"/>
              </a:rPr>
              <a:t>Cairns</a:t>
            </a:r>
          </a:p>
          <a:p>
            <a:pPr marL="0" indent="0">
              <a:lnSpc>
                <a:spcPct val="80000"/>
              </a:lnSpc>
              <a:spcBef>
                <a:spcPts val="0"/>
              </a:spcBef>
              <a:spcAft>
                <a:spcPts val="1800"/>
              </a:spcAft>
              <a:buNone/>
            </a:pPr>
            <a:r>
              <a:rPr lang="en-US" sz="2400" b="1" dirty="0">
                <a:solidFill>
                  <a:srgbClr val="004B4C"/>
                </a:solidFill>
                <a:latin typeface="Arial"/>
                <a:cs typeface="Arial"/>
              </a:rPr>
              <a:t>large city</a:t>
            </a:r>
          </a:p>
          <a:p>
            <a:pPr marL="0" indent="0">
              <a:lnSpc>
                <a:spcPct val="80000"/>
              </a:lnSpc>
              <a:spcBef>
                <a:spcPts val="0"/>
              </a:spcBef>
              <a:spcAft>
                <a:spcPts val="1800"/>
              </a:spcAft>
              <a:buNone/>
            </a:pPr>
            <a:r>
              <a:rPr lang="en-US" sz="2400" b="1" dirty="0">
                <a:solidFill>
                  <a:srgbClr val="004B4C"/>
                </a:solidFill>
                <a:latin typeface="Arial"/>
                <a:cs typeface="Arial"/>
              </a:rPr>
              <a:t>FNQ</a:t>
            </a:r>
          </a:p>
          <a:p>
            <a:pPr marL="0" indent="0">
              <a:lnSpc>
                <a:spcPct val="80000"/>
              </a:lnSpc>
              <a:spcBef>
                <a:spcPts val="0"/>
              </a:spcBef>
              <a:spcAft>
                <a:spcPts val="1800"/>
              </a:spcAft>
              <a:buNone/>
            </a:pPr>
            <a:r>
              <a:rPr lang="en-US" sz="2400" b="1" dirty="0">
                <a:solidFill>
                  <a:srgbClr val="004B4C"/>
                </a:solidFill>
                <a:latin typeface="Arial"/>
                <a:cs typeface="Arial"/>
              </a:rPr>
              <a:t>close to equator</a:t>
            </a:r>
          </a:p>
          <a:p>
            <a:pPr marL="0" indent="0">
              <a:lnSpc>
                <a:spcPct val="80000"/>
              </a:lnSpc>
              <a:spcBef>
                <a:spcPts val="0"/>
              </a:spcBef>
              <a:spcAft>
                <a:spcPts val="1800"/>
              </a:spcAft>
              <a:buNone/>
            </a:pPr>
            <a:r>
              <a:rPr lang="en-US" sz="2400" b="1" dirty="0">
                <a:solidFill>
                  <a:srgbClr val="004B4C"/>
                </a:solidFill>
                <a:latin typeface="Arial"/>
                <a:cs typeface="Arial"/>
              </a:rPr>
              <a:t>tropical</a:t>
            </a:r>
          </a:p>
          <a:p>
            <a:pPr marL="0" indent="0">
              <a:lnSpc>
                <a:spcPct val="80000"/>
              </a:lnSpc>
              <a:spcBef>
                <a:spcPts val="0"/>
              </a:spcBef>
              <a:spcAft>
                <a:spcPts val="1800"/>
              </a:spcAft>
              <a:buNone/>
            </a:pPr>
            <a:r>
              <a:rPr lang="en-US" sz="2400" b="1" dirty="0">
                <a:solidFill>
                  <a:srgbClr val="004B4C"/>
                </a:solidFill>
                <a:latin typeface="Arial"/>
                <a:cs typeface="Arial"/>
              </a:rPr>
              <a:t>humid</a:t>
            </a:r>
          </a:p>
          <a:p>
            <a:pPr marL="0" indent="0">
              <a:lnSpc>
                <a:spcPct val="80000"/>
              </a:lnSpc>
              <a:spcBef>
                <a:spcPts val="0"/>
              </a:spcBef>
              <a:spcAft>
                <a:spcPts val="1800"/>
              </a:spcAft>
              <a:buNone/>
            </a:pPr>
            <a:r>
              <a:rPr lang="en-US" sz="2400" b="1" dirty="0">
                <a:solidFill>
                  <a:srgbClr val="004B4C"/>
                </a:solidFill>
                <a:latin typeface="Arial"/>
                <a:cs typeface="Arial"/>
              </a:rPr>
              <a:t>summer stormy</a:t>
            </a:r>
          </a:p>
          <a:p>
            <a:pPr marL="0" indent="0">
              <a:lnSpc>
                <a:spcPct val="80000"/>
              </a:lnSpc>
              <a:spcBef>
                <a:spcPts val="0"/>
              </a:spcBef>
              <a:spcAft>
                <a:spcPts val="1800"/>
              </a:spcAft>
              <a:buNone/>
            </a:pPr>
            <a:r>
              <a:rPr lang="en-US" sz="2400" b="1" dirty="0">
                <a:solidFill>
                  <a:srgbClr val="004B4C"/>
                </a:solidFill>
                <a:latin typeface="Arial"/>
                <a:cs typeface="Arial"/>
              </a:rPr>
              <a:t>winter day temp 30º</a:t>
            </a:r>
          </a:p>
          <a:p>
            <a:pPr marL="0" indent="0">
              <a:lnSpc>
                <a:spcPct val="80000"/>
              </a:lnSpc>
              <a:spcBef>
                <a:spcPts val="0"/>
              </a:spcBef>
              <a:spcAft>
                <a:spcPts val="1800"/>
              </a:spcAft>
              <a:buNone/>
            </a:pPr>
            <a:r>
              <a:rPr lang="en-US" sz="2400" b="1" dirty="0">
                <a:solidFill>
                  <a:srgbClr val="004B4C"/>
                </a:solidFill>
                <a:latin typeface="Arial"/>
                <a:cs typeface="Arial"/>
              </a:rPr>
              <a:t>winter night temp 20º</a:t>
            </a:r>
          </a:p>
          <a:p>
            <a:pPr marL="0" indent="0">
              <a:lnSpc>
                <a:spcPct val="80000"/>
              </a:lnSpc>
              <a:spcBef>
                <a:spcPts val="0"/>
              </a:spcBef>
              <a:spcAft>
                <a:spcPts val="1800"/>
              </a:spcAft>
              <a:buNone/>
            </a:pPr>
            <a:r>
              <a:rPr lang="en-US" sz="2400" b="1" dirty="0">
                <a:solidFill>
                  <a:srgbClr val="004B4C"/>
                </a:solidFill>
                <a:latin typeface="Arial"/>
                <a:cs typeface="Arial"/>
              </a:rPr>
              <a:t>vegetation tropical</a:t>
            </a:r>
            <a:endParaRPr lang="en-US" sz="2400" b="1" dirty="0" smtClean="0">
              <a:solidFill>
                <a:srgbClr val="004B4C"/>
              </a:solidFill>
              <a:latin typeface="Arial"/>
              <a:cs typeface="Arial"/>
            </a:endParaRPr>
          </a:p>
        </p:txBody>
      </p:sp>
    </p:spTree>
    <p:extLst>
      <p:ext uri="{BB962C8B-B14F-4D97-AF65-F5344CB8AC3E}">
        <p14:creationId xmlns:p14="http://schemas.microsoft.com/office/powerpoint/2010/main" val="39501143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with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p:tgtEl>
                                          <p:spTgt spid="8">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8">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p:tgtEl>
                                          <p:spTgt spid="8">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8">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p:tgtEl>
                                          <p:spTgt spid="8">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8">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p:tgtEl>
                                          <p:spTgt spid="8">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8">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8">
                                            <p:txEl>
                                              <p:pRg st="4" end="4"/>
                                            </p:txEl>
                                          </p:spTgt>
                                        </p:tgtEl>
                                        <p:attrNameLst>
                                          <p:attrName>style.visibility</p:attrName>
                                        </p:attrNameLst>
                                      </p:cBhvr>
                                      <p:to>
                                        <p:strVal val="visible"/>
                                      </p:to>
                                    </p:set>
                                    <p:anim calcmode="lin" valueType="num">
                                      <p:cBhvr additive="base">
                                        <p:cTn id="31" dur="500"/>
                                        <p:tgtEl>
                                          <p:spTgt spid="8">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8">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8">
                                            <p:txEl>
                                              <p:pRg st="5" end="5"/>
                                            </p:txEl>
                                          </p:spTgt>
                                        </p:tgtEl>
                                        <p:attrNameLst>
                                          <p:attrName>style.visibility</p:attrName>
                                        </p:attrNameLst>
                                      </p:cBhvr>
                                      <p:to>
                                        <p:strVal val="visible"/>
                                      </p:to>
                                    </p:set>
                                    <p:anim calcmode="lin" valueType="num">
                                      <p:cBhvr additive="base">
                                        <p:cTn id="37" dur="500"/>
                                        <p:tgtEl>
                                          <p:spTgt spid="8">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8">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8">
                                            <p:txEl>
                                              <p:pRg st="6" end="6"/>
                                            </p:txEl>
                                          </p:spTgt>
                                        </p:tgtEl>
                                        <p:attrNameLst>
                                          <p:attrName>style.visibility</p:attrName>
                                        </p:attrNameLst>
                                      </p:cBhvr>
                                      <p:to>
                                        <p:strVal val="visible"/>
                                      </p:to>
                                    </p:set>
                                    <p:anim calcmode="lin" valueType="num">
                                      <p:cBhvr additive="base">
                                        <p:cTn id="43" dur="500"/>
                                        <p:tgtEl>
                                          <p:spTgt spid="8">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8">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8">
                                            <p:txEl>
                                              <p:pRg st="7" end="7"/>
                                            </p:txEl>
                                          </p:spTgt>
                                        </p:tgtEl>
                                        <p:attrNameLst>
                                          <p:attrName>style.visibility</p:attrName>
                                        </p:attrNameLst>
                                      </p:cBhvr>
                                      <p:to>
                                        <p:strVal val="visible"/>
                                      </p:to>
                                    </p:set>
                                    <p:anim calcmode="lin" valueType="num">
                                      <p:cBhvr additive="base">
                                        <p:cTn id="49" dur="500"/>
                                        <p:tgtEl>
                                          <p:spTgt spid="8">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8">
                                            <p:txEl>
                                              <p:pRg st="7" end="7"/>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2" presetClass="entr" presetSubtype="4" fill="hold" nodeType="clickEffect">
                                  <p:stCondLst>
                                    <p:cond delay="0"/>
                                  </p:stCondLst>
                                  <p:childTnLst>
                                    <p:set>
                                      <p:cBhvr>
                                        <p:cTn id="54" dur="1" fill="hold">
                                          <p:stCondLst>
                                            <p:cond delay="0"/>
                                          </p:stCondLst>
                                        </p:cTn>
                                        <p:tgtEl>
                                          <p:spTgt spid="8">
                                            <p:txEl>
                                              <p:pRg st="8" end="8"/>
                                            </p:txEl>
                                          </p:spTgt>
                                        </p:tgtEl>
                                        <p:attrNameLst>
                                          <p:attrName>style.visibility</p:attrName>
                                        </p:attrNameLst>
                                      </p:cBhvr>
                                      <p:to>
                                        <p:strVal val="visible"/>
                                      </p:to>
                                    </p:set>
                                    <p:anim calcmode="lin" valueType="num">
                                      <p:cBhvr additive="base">
                                        <p:cTn id="55" dur="500"/>
                                        <p:tgtEl>
                                          <p:spTgt spid="8">
                                            <p:txEl>
                                              <p:pRg st="8" end="8"/>
                                            </p:txEl>
                                          </p:spTgt>
                                        </p:tgtEl>
                                        <p:attrNameLst>
                                          <p:attrName>ppt_y</p:attrName>
                                        </p:attrNameLst>
                                      </p:cBhvr>
                                      <p:tavLst>
                                        <p:tav tm="0">
                                          <p:val>
                                            <p:strVal val="#ppt_y+#ppt_h*1.125000"/>
                                          </p:val>
                                        </p:tav>
                                        <p:tav tm="100000">
                                          <p:val>
                                            <p:strVal val="#ppt_y"/>
                                          </p:val>
                                        </p:tav>
                                      </p:tavLst>
                                    </p:anim>
                                    <p:animEffect transition="in" filter="wipe(up)">
                                      <p:cBhvr>
                                        <p:cTn id="56" dur="500"/>
                                        <p:tgtEl>
                                          <p:spTgt spid="8">
                                            <p:txEl>
                                              <p:pRg st="8" end="8"/>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2" presetClass="entr" presetSubtype="4" fill="hold" nodeType="clickEffect">
                                  <p:stCondLst>
                                    <p:cond delay="0"/>
                                  </p:stCondLst>
                                  <p:childTnLst>
                                    <p:set>
                                      <p:cBhvr>
                                        <p:cTn id="60" dur="1" fill="hold">
                                          <p:stCondLst>
                                            <p:cond delay="0"/>
                                          </p:stCondLst>
                                        </p:cTn>
                                        <p:tgtEl>
                                          <p:spTgt spid="8">
                                            <p:txEl>
                                              <p:pRg st="9" end="9"/>
                                            </p:txEl>
                                          </p:spTgt>
                                        </p:tgtEl>
                                        <p:attrNameLst>
                                          <p:attrName>style.visibility</p:attrName>
                                        </p:attrNameLst>
                                      </p:cBhvr>
                                      <p:to>
                                        <p:strVal val="visible"/>
                                      </p:to>
                                    </p:set>
                                    <p:anim calcmode="lin" valueType="num">
                                      <p:cBhvr additive="base">
                                        <p:cTn id="61" dur="500"/>
                                        <p:tgtEl>
                                          <p:spTgt spid="8">
                                            <p:txEl>
                                              <p:pRg st="9" end="9"/>
                                            </p:txEl>
                                          </p:spTgt>
                                        </p:tgtEl>
                                        <p:attrNameLst>
                                          <p:attrName>ppt_y</p:attrName>
                                        </p:attrNameLst>
                                      </p:cBhvr>
                                      <p:tavLst>
                                        <p:tav tm="0">
                                          <p:val>
                                            <p:strVal val="#ppt_y+#ppt_h*1.125000"/>
                                          </p:val>
                                        </p:tav>
                                        <p:tav tm="100000">
                                          <p:val>
                                            <p:strVal val="#ppt_y"/>
                                          </p:val>
                                        </p:tav>
                                      </p:tavLst>
                                    </p:anim>
                                    <p:animEffect transition="in" filter="wipe(up)">
                                      <p:cBhvr>
                                        <p:cTn id="62" dur="500"/>
                                        <p:tgtEl>
                                          <p:spTgt spid="8">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186</TotalTime>
  <Words>336</Words>
  <Application>Microsoft Macintosh PowerPoint</Application>
  <PresentationFormat>On-screen Show (4:3)</PresentationFormat>
  <Paragraphs>21</Paragraphs>
  <Slides>7</Slides>
  <Notes>0</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PowerPoint Presentation</vt:lpstr>
      <vt:lpstr>Why do we take notes? To find information on a topic.</vt:lpstr>
      <vt:lpstr>How do we take notes?</vt:lpstr>
      <vt:lpstr>How do we take notes?</vt:lpstr>
      <vt:lpstr>Read the following text. What are the key ideas? Write your notes on the board or in your book.</vt:lpstr>
      <vt:lpstr>Underlining the key ideas helps you to take notes.</vt:lpstr>
      <vt:lpstr>PowerPoint Presentation</vt:lpstr>
    </vt:vector>
  </TitlesOfParts>
  <Company>Burst Creative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Peter King</dc:creator>
  <cp:lastModifiedBy>Peter King</cp:lastModifiedBy>
  <cp:revision>118</cp:revision>
  <dcterms:created xsi:type="dcterms:W3CDTF">2015-10-10T09:10:17Z</dcterms:created>
  <dcterms:modified xsi:type="dcterms:W3CDTF">2016-04-05T09:11:04Z</dcterms:modified>
</cp:coreProperties>
</file>